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0" r:id="rId1"/>
  </p:sldMasterIdLst>
  <p:sldIdLst>
    <p:sldId id="256" r:id="rId2"/>
    <p:sldId id="258" r:id="rId3"/>
    <p:sldId id="259" r:id="rId4"/>
    <p:sldId id="260" r:id="rId5"/>
    <p:sldId id="257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jp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12BED07-6713-92AA-40AF-AE58F4F83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5400" y="4701464"/>
            <a:ext cx="8952782" cy="1204036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EF77-BF49-E4C1-0FC7-56335477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3/29/24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D5853-25AA-1C3D-EAD2-49667479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F0DAD-5850-CAAE-CD25-4D6DDDFF3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4851B1-0B20-9549-0D70-886AA9D04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5400" y="952500"/>
            <a:ext cx="8952781" cy="3748824"/>
          </a:xfrm>
          <a:noFill/>
        </p:spPr>
        <p:txBody>
          <a:bodyPr anchor="b">
            <a:normAutofit/>
          </a:bodyPr>
          <a:lstStyle>
            <a:lvl1pPr algn="l">
              <a:defRPr sz="3200" spc="53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30550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2C3AB-851A-0D2F-B3AE-5B161CFFC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9FD6B-3621-3904-7878-A2825C692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08AE9-D8ED-ED5D-D7B0-A4381177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3/29/24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EF98B-AC81-D122-3D05-9C4E2FE42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FB543-B138-6627-3714-12105D172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380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3DE16D-F1A0-DDB5-A98C-A9055C93D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8334" y="952499"/>
            <a:ext cx="2051165" cy="4953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A548F-8DA7-C53C-1BFE-7C720CB20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52500" y="952499"/>
            <a:ext cx="8235834" cy="49530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EA2C8-1C90-25D0-8B0A-30B73CFD3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3/29/24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FF1A4-0404-DA2D-1EA4-828091C0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57155-0F4A-F7B7-C4A8-755572E9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828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8F26-B5E3-8A90-51FC-8520D1D7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A4D95-10F3-6212-8302-5610C43E3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81BE7-A53D-441E-0393-0E59412C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3/29/24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10F0-B23F-BF4B-DB66-9BCF734D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5DDEC-13A7-D988-D082-03076F80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052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0CFA-45ED-71B0-EE3E-CCE6D5C1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618211"/>
            <a:ext cx="8412190" cy="3944389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7BECA-A01D-7D7A-F2A6-891EC9D22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908858"/>
            <a:ext cx="8412192" cy="676102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16478-6FAF-D420-0B87-6EABB81E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3/29/24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4289B-CB0D-8AFC-7C02-F755C0DC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971E4-8A9E-2A30-D7FE-B3505124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086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F941-C3A7-545F-8046-C7A9AC803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D4277-CFAE-EEF6-3346-61F06D5A3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5401" y="2260121"/>
            <a:ext cx="4350026" cy="36568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43384-699D-84FC-C8B5-7BDE49BB4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46574" y="2260120"/>
            <a:ext cx="4350025" cy="365688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49386-AFC8-03DA-4563-07B0A0119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3/29/24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ED60A-7704-31D9-7D4D-65C635ED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927DA-3B5E-13B8-0BA8-5DCFF001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733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B55A-280B-BDCB-F966-8578DDE74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966788"/>
            <a:ext cx="10059988" cy="105178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6EA03-7008-14AB-547B-E66EA4EC9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2018581"/>
            <a:ext cx="4350027" cy="544003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29F56-D2C8-71FE-FA59-002819D5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2774756"/>
            <a:ext cx="4350027" cy="31507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524D2-CA8D-75F3-D089-C2F0E20D47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46572" y="2018581"/>
            <a:ext cx="4350028" cy="544003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9B0E3-5AE5-0516-27BF-9F246137F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46572" y="2774756"/>
            <a:ext cx="4350028" cy="315079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B319A7-6048-4735-B2AC-6D6043F14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3/29/24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15F875-F23E-D0D2-9115-CD494FDA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4F88F-F488-D9D5-CF99-AA1750AA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094593-EFC2-EEEF-74CD-BD00F4132A94}"/>
              </a:ext>
            </a:extLst>
          </p:cNvPr>
          <p:cNvCxnSpPr>
            <a:cxnSpLocks/>
          </p:cNvCxnSpPr>
          <p:nvPr/>
        </p:nvCxnSpPr>
        <p:spPr>
          <a:xfrm>
            <a:off x="6657975" y="2625552"/>
            <a:ext cx="423862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F851F6D-436C-FA47-8CD1-2C10E735764A}"/>
              </a:ext>
            </a:extLst>
          </p:cNvPr>
          <p:cNvCxnSpPr>
            <a:cxnSpLocks/>
          </p:cNvCxnSpPr>
          <p:nvPr/>
        </p:nvCxnSpPr>
        <p:spPr>
          <a:xfrm>
            <a:off x="1403684" y="2625552"/>
            <a:ext cx="42417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4854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1B86-9261-4E82-EF65-30F78154E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3A5E84-E43B-20AE-E80D-47CB0B07B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3/29/24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F5797-14F1-9FEB-247C-0E325AF7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5D7AF-1489-8F93-4828-0AE784B8B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003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6CAF1C-8901-AE05-E52C-D5B95941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3/29/24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CD4F90-2973-4FE2-6C2C-5C2AC5C5A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0414B-A7EC-0C14-EFD2-29C5582CC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001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78C7-A764-C5E4-A6A4-DC5B1B353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484" y="1306484"/>
            <a:ext cx="3932237" cy="2122516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FE178-4B5D-413B-6583-AB81E8D04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12026"/>
            <a:ext cx="5143500" cy="4565651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92F6D-71AB-9630-9DBE-46041C50C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06484" y="3428999"/>
            <a:ext cx="3932237" cy="2133601"/>
          </a:xfrm>
        </p:spPr>
        <p:txBody>
          <a:bodyPr anchor="b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EAAD1-C919-6E2E-32D2-E199025F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3/29/24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8B5D8-E15B-BE38-2A89-BD0F02E1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ECC26-B78C-4CBD-6883-97E80D3E5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436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4EAA-30F7-390A-C77C-2E5BD8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484" y="1307185"/>
            <a:ext cx="3932237" cy="2121813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3A1C34-81AC-D534-67B1-427212289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857702" y="1307186"/>
            <a:ext cx="5038898" cy="459831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1012D-3524-26C6-64C1-8CE6E7A9A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06484" y="3428999"/>
            <a:ext cx="3932237" cy="2133601"/>
          </a:xfrm>
        </p:spPr>
        <p:txBody>
          <a:bodyPr anchor="b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FA6D7-1BE0-F14D-A2F7-4836180B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3/29/24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6B5AC-3F20-FDC1-D579-7C4C6B4ED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74ACA-1D54-81FA-70B1-31AB3011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95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92104-6F24-CD50-F55E-22A55084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842963"/>
            <a:ext cx="9601200" cy="1309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059CB-D00E-398D-E4D9-59792FC40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2262188"/>
            <a:ext cx="9601200" cy="3643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FBC38-D897-7CBE-AC89-A95A2222D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7726" y="61991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5DBDDF98-C922-483F-97E9-3E76B0201B42}" type="datetimeFigureOut">
              <a:rPr lang="en-US" smtClean="0"/>
              <a:pPr/>
              <a:t>3/29/24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28008-2A03-D518-4A75-30816EB0D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6625" y="6199188"/>
            <a:ext cx="34099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91D49-2BD8-1C36-B43A-CF2F917776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28107" y="6199188"/>
            <a:ext cx="619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1B8B3671-A306-4A69-8480-FA9BE8392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997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9" r:id="rId6"/>
    <p:sldLayoutId id="2147483744" r:id="rId7"/>
    <p:sldLayoutId id="2147483745" r:id="rId8"/>
    <p:sldLayoutId id="2147483746" r:id="rId9"/>
    <p:sldLayoutId id="2147483748" r:id="rId10"/>
    <p:sldLayoutId id="2147483747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kern="1200" cap="all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75488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94944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152144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gif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6.pn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26">
            <a:extLst>
              <a:ext uri="{FF2B5EF4-FFF2-40B4-BE49-F238E27FC236}">
                <a16:creationId xmlns:a16="http://schemas.microsoft.com/office/drawing/2014/main" id="{0623FB3B-24E7-5304-70D8-3CA402902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DC1592-3C65-7027-2AF4-61AC24F5A6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" r="-1" b="-1"/>
          <a:stretch/>
        </p:blipFill>
        <p:spPr>
          <a:xfrm>
            <a:off x="-149" y="-5291"/>
            <a:ext cx="12192149" cy="6858000"/>
          </a:xfrm>
          <a:prstGeom prst="rect">
            <a:avLst/>
          </a:prstGeom>
        </p:spPr>
      </p:pic>
      <p:sp>
        <p:nvSpPr>
          <p:cNvPr id="33" name="Rectangle 28">
            <a:extLst>
              <a:ext uri="{FF2B5EF4-FFF2-40B4-BE49-F238E27FC236}">
                <a16:creationId xmlns:a16="http://schemas.microsoft.com/office/drawing/2014/main" id="{765E06A5-89B1-CB13-4A3D-5EEDA36AB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" y="1571625"/>
            <a:ext cx="12192000" cy="5286375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56000"/>
                </a:srgbClr>
              </a:gs>
              <a:gs pos="100000">
                <a:srgbClr val="000000">
                  <a:alpha val="0"/>
                </a:srgbClr>
              </a:gs>
              <a:gs pos="60000">
                <a:srgbClr val="000000">
                  <a:alpha val="28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EF2F7EE-2154-A45F-0392-2B54E830C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6882" y="2398143"/>
            <a:ext cx="5143500" cy="2116348"/>
          </a:xfrm>
          <a:noFill/>
        </p:spPr>
        <p:txBody>
          <a:bodyPr anchor="b">
            <a:norm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3000">
                <a:solidFill>
                  <a:srgbClr val="FFFFFF"/>
                </a:solidFill>
              </a:rPr>
              <a:t>Lyman Alpha Forest as a Astronomical Multitool</a:t>
            </a:r>
            <a:endParaRPr kumimoji="1" lang="zh-CN" altLang="en-US" sz="3000">
              <a:solidFill>
                <a:srgbClr val="FFFFFF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D62D3A0-5CD8-8C9F-5967-17875BDF27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882" y="4514492"/>
            <a:ext cx="4326866" cy="753372"/>
          </a:xfrm>
          <a:noFill/>
        </p:spPr>
        <p:txBody>
          <a:bodyPr anchor="t">
            <a:norm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1500">
                <a:solidFill>
                  <a:srgbClr val="FFFFFF"/>
                </a:solidFill>
              </a:rPr>
              <a:t>Eric Cai</a:t>
            </a:r>
          </a:p>
          <a:p>
            <a:pPr>
              <a:lnSpc>
                <a:spcPct val="110000"/>
              </a:lnSpc>
            </a:pPr>
            <a:r>
              <a:rPr kumimoji="1" lang="en-US" altLang="zh-CN" sz="1500">
                <a:solidFill>
                  <a:srgbClr val="FFFFFF"/>
                </a:solidFill>
              </a:rPr>
              <a:t>Rice University</a:t>
            </a: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4711BF64-C99B-2F90-ADA1-0C08F9BE8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2500" y="952500"/>
            <a:ext cx="10287000" cy="4953000"/>
          </a:xfrm>
          <a:custGeom>
            <a:avLst/>
            <a:gdLst>
              <a:gd name="connsiteX0" fmla="*/ 0 w 9985794"/>
              <a:gd name="connsiteY0" fmla="*/ 0 h 4920343"/>
              <a:gd name="connsiteX1" fmla="*/ 9985794 w 9985794"/>
              <a:gd name="connsiteY1" fmla="*/ 0 h 4920343"/>
              <a:gd name="connsiteX2" fmla="*/ 9985794 w 9985794"/>
              <a:gd name="connsiteY2" fmla="*/ 4920343 h 4920343"/>
              <a:gd name="connsiteX3" fmla="*/ 0 w 9985794"/>
              <a:gd name="connsiteY3" fmla="*/ 4920343 h 4920343"/>
              <a:gd name="connsiteX4" fmla="*/ 0 w 9985794"/>
              <a:gd name="connsiteY4" fmla="*/ 4119525 h 4920343"/>
              <a:gd name="connsiteX5" fmla="*/ 4905554 w 9985794"/>
              <a:gd name="connsiteY5" fmla="*/ 4119525 h 4920343"/>
              <a:gd name="connsiteX6" fmla="*/ 4905554 w 9985794"/>
              <a:gd name="connsiteY6" fmla="*/ 1451087 h 4920343"/>
              <a:gd name="connsiteX7" fmla="*/ 0 w 9985794"/>
              <a:gd name="connsiteY7" fmla="*/ 1451087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0" fmla="*/ 4905554 w 9985794"/>
              <a:gd name="connsiteY0" fmla="*/ 1451087 h 4920343"/>
              <a:gd name="connsiteX1" fmla="*/ 0 w 9985794"/>
              <a:gd name="connsiteY1" fmla="*/ 1451087 h 4920343"/>
              <a:gd name="connsiteX2" fmla="*/ 0 w 9985794"/>
              <a:gd name="connsiteY2" fmla="*/ 0 h 4920343"/>
              <a:gd name="connsiteX3" fmla="*/ 9985794 w 9985794"/>
              <a:gd name="connsiteY3" fmla="*/ 0 h 4920343"/>
              <a:gd name="connsiteX4" fmla="*/ 9985794 w 9985794"/>
              <a:gd name="connsiteY4" fmla="*/ 4920343 h 4920343"/>
              <a:gd name="connsiteX5" fmla="*/ 0 w 9985794"/>
              <a:gd name="connsiteY5" fmla="*/ 4920343 h 4920343"/>
              <a:gd name="connsiteX6" fmla="*/ 0 w 9985794"/>
              <a:gd name="connsiteY6" fmla="*/ 4119525 h 4920343"/>
              <a:gd name="connsiteX0" fmla="*/ 0 w 9985794"/>
              <a:gd name="connsiteY0" fmla="*/ 1451087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85794" h="4920343">
                <a:moveTo>
                  <a:pt x="0" y="1451087"/>
                </a:moveTo>
                <a:lnTo>
                  <a:pt x="0" y="0"/>
                </a:lnTo>
                <a:lnTo>
                  <a:pt x="9985794" y="0"/>
                </a:lnTo>
                <a:lnTo>
                  <a:pt x="9985794" y="4920343"/>
                </a:lnTo>
                <a:lnTo>
                  <a:pt x="0" y="4920343"/>
                </a:lnTo>
                <a:lnTo>
                  <a:pt x="0" y="4119525"/>
                </a:lnTo>
              </a:path>
            </a:pathLst>
          </a:cu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867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DA6293-D89A-CC61-1022-926D7CFC6B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76" r="2" b="2"/>
          <a:stretch/>
        </p:blipFill>
        <p:spPr>
          <a:xfrm>
            <a:off x="-149" y="-5291"/>
            <a:ext cx="12192149" cy="686329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5775B5A-DC0F-4293-908F-8E08E9D69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Intergalactic Medium Fun plots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6" name="图片 5" descr="图表, 瀑布图&#10;&#10;描述已自动生成">
            <a:extLst>
              <a:ext uri="{FF2B5EF4-FFF2-40B4-BE49-F238E27FC236}">
                <a16:creationId xmlns:a16="http://schemas.microsoft.com/office/drawing/2014/main" id="{AA93001C-0B6D-67F0-AAD8-0B0A6605EA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6167" y="2152650"/>
            <a:ext cx="7772400" cy="4064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0591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DA6293-D89A-CC61-1022-926D7CFC6B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76" r="2" b="2"/>
          <a:stretch/>
        </p:blipFill>
        <p:spPr>
          <a:xfrm>
            <a:off x="-149" y="-5291"/>
            <a:ext cx="12192149" cy="686329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5775B5A-DC0F-4293-908F-8E08E9D69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7054" y="351392"/>
            <a:ext cx="3214816" cy="4729934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The big structure</a:t>
            </a:r>
            <a:br>
              <a:rPr kumimoji="1" lang="en-US" altLang="zh-CN" dirty="0">
                <a:solidFill>
                  <a:schemeClr val="bg1"/>
                </a:solidFill>
              </a:rPr>
            </a:br>
            <a:r>
              <a:rPr kumimoji="1" lang="en-US" altLang="zh-CN" dirty="0">
                <a:solidFill>
                  <a:schemeClr val="bg1"/>
                </a:solidFill>
              </a:rPr>
              <a:t>(CDM)</a:t>
            </a:r>
            <a:br>
              <a:rPr kumimoji="1" lang="en-US" altLang="zh-CN" dirty="0">
                <a:solidFill>
                  <a:schemeClr val="bg1"/>
                </a:solidFill>
              </a:rPr>
            </a:br>
            <a:r>
              <a:rPr kumimoji="1" lang="en-US" altLang="zh-CN" dirty="0">
                <a:solidFill>
                  <a:schemeClr val="bg1"/>
                </a:solidFill>
              </a:rPr>
              <a:t>(Cool done?)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5" name="图片 4" descr="图片包含 图形用户界面&#10;&#10;描述已自动生成">
            <a:extLst>
              <a:ext uri="{FF2B5EF4-FFF2-40B4-BE49-F238E27FC236}">
                <a16:creationId xmlns:a16="http://schemas.microsoft.com/office/drawing/2014/main" id="{65A47818-32D9-57E9-4F8A-EF3EE1D9F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5647" y="351392"/>
            <a:ext cx="7010195" cy="6049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649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DA6293-D89A-CC61-1022-926D7CFC6B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76" r="2" b="2"/>
          <a:stretch/>
        </p:blipFill>
        <p:spPr>
          <a:xfrm>
            <a:off x="-149" y="-5291"/>
            <a:ext cx="12192149" cy="686329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5775B5A-DC0F-4293-908F-8E08E9D69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25" y="842963"/>
            <a:ext cx="9601200" cy="1309687"/>
          </a:xfrm>
        </p:spPr>
        <p:txBody>
          <a:bodyPr/>
          <a:lstStyle/>
          <a:p>
            <a:r>
              <a:rPr kumimoji="1" lang="en-US" altLang="zh-CN" dirty="0" err="1">
                <a:solidFill>
                  <a:schemeClr val="bg1"/>
                </a:solidFill>
              </a:rPr>
              <a:t>Nucelosynthesis</a:t>
            </a:r>
            <a:r>
              <a:rPr kumimoji="1" lang="en-US" altLang="zh-CN" dirty="0">
                <a:solidFill>
                  <a:schemeClr val="bg1"/>
                </a:solidFill>
              </a:rPr>
              <a:t> (D/H)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6A5DB3FA-C54F-BCD1-8A18-0F883DE4D3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7003" y="1864445"/>
            <a:ext cx="5467260" cy="4897487"/>
          </a:xfrm>
          <a:prstGeom prst="rect">
            <a:avLst/>
          </a:prstGeom>
        </p:spPr>
      </p:pic>
      <p:pic>
        <p:nvPicPr>
          <p:cNvPr id="8" name="图片 7" descr="图表, 箱线图&#10;&#10;描述已自动生成">
            <a:extLst>
              <a:ext uri="{FF2B5EF4-FFF2-40B4-BE49-F238E27FC236}">
                <a16:creationId xmlns:a16="http://schemas.microsoft.com/office/drawing/2014/main" id="{00E9DCED-26CD-8C0C-B7BB-5C25D0DB38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325" y="1898942"/>
            <a:ext cx="4440576" cy="272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1685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DA6293-D89A-CC61-1022-926D7CFC6B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76" r="2" b="2"/>
          <a:stretch/>
        </p:blipFill>
        <p:spPr>
          <a:xfrm>
            <a:off x="-149" y="-5291"/>
            <a:ext cx="12192149" cy="686329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5775B5A-DC0F-4293-908F-8E08E9D69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25" y="842963"/>
            <a:ext cx="9601200" cy="1309687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Ultra Light Dark Matter!</a:t>
            </a:r>
            <a:br>
              <a:rPr kumimoji="1" lang="en-US" altLang="zh-CN" dirty="0">
                <a:solidFill>
                  <a:schemeClr val="bg1"/>
                </a:solidFill>
              </a:rPr>
            </a:br>
            <a:r>
              <a:rPr kumimoji="1" lang="en-US" altLang="zh-CN" dirty="0">
                <a:solidFill>
                  <a:schemeClr val="bg1"/>
                </a:solidFill>
              </a:rPr>
              <a:t>(21cm forest)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6" name="图片 5" descr="文本&#10;&#10;中度可信度描述已自动生成">
            <a:extLst>
              <a:ext uri="{FF2B5EF4-FFF2-40B4-BE49-F238E27FC236}">
                <a16:creationId xmlns:a16="http://schemas.microsoft.com/office/drawing/2014/main" id="{E9B16E95-6962-054E-EA64-4C7A4D3D3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325" y="2226204"/>
            <a:ext cx="1473200" cy="774700"/>
          </a:xfrm>
          <a:prstGeom prst="rect">
            <a:avLst/>
          </a:prstGeom>
        </p:spPr>
      </p:pic>
      <p:pic>
        <p:nvPicPr>
          <p:cNvPr id="11" name="图片 10" descr="图表, 图示, 直方图&#10;&#10;描述已自动生成">
            <a:extLst>
              <a:ext uri="{FF2B5EF4-FFF2-40B4-BE49-F238E27FC236}">
                <a16:creationId xmlns:a16="http://schemas.microsoft.com/office/drawing/2014/main" id="{3B260986-D408-13B9-BCA5-01A478AF80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5179" y="541051"/>
            <a:ext cx="3558042" cy="5770605"/>
          </a:xfrm>
          <a:prstGeom prst="rect">
            <a:avLst/>
          </a:prstGeom>
        </p:spPr>
      </p:pic>
      <p:pic>
        <p:nvPicPr>
          <p:cNvPr id="13" name="图片 12" descr="图片包含 表格&#10;&#10;描述已自动生成">
            <a:extLst>
              <a:ext uri="{FF2B5EF4-FFF2-40B4-BE49-F238E27FC236}">
                <a16:creationId xmlns:a16="http://schemas.microsoft.com/office/drawing/2014/main" id="{291FAE11-9A6D-D1A3-10DD-FE592A8B82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3607" y="3564981"/>
            <a:ext cx="5397500" cy="266700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F8AA177D-F0CF-5893-49AC-258EAA53BA94}"/>
              </a:ext>
            </a:extLst>
          </p:cNvPr>
          <p:cNvSpPr txBox="1"/>
          <p:nvPr/>
        </p:nvSpPr>
        <p:spPr>
          <a:xfrm>
            <a:off x="3249827" y="2290388"/>
            <a:ext cx="3620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No peak smaller than the wavelength!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7819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DA6293-D89A-CC61-1022-926D7CFC6B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76" r="2" b="2"/>
          <a:stretch/>
        </p:blipFill>
        <p:spPr>
          <a:xfrm>
            <a:off x="0" y="-5291"/>
            <a:ext cx="12192149" cy="686329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5775B5A-DC0F-4293-908F-8E08E9D69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Lyman Alpha Forest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2B60A1C-5B8A-EBDF-80EE-FB1239287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269897"/>
            <a:ext cx="9601200" cy="3643312"/>
          </a:xfrm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Quasar emit continue spectrum light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Hydrogen draw gaps at Lyman-Alpha (121.5nm)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The gap shifted away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The next hydrogen blob draw another gap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0778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DA6293-D89A-CC61-1022-926D7CFC6B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76" r="2" b="2"/>
          <a:stretch/>
        </p:blipFill>
        <p:spPr>
          <a:xfrm>
            <a:off x="0" y="-5291"/>
            <a:ext cx="12192149" cy="686329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5775B5A-DC0F-4293-908F-8E08E9D69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Gunn &amp; Patterson Trough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12" name="内容占位符 11">
            <a:extLst>
              <a:ext uri="{FF2B5EF4-FFF2-40B4-BE49-F238E27FC236}">
                <a16:creationId xmlns:a16="http://schemas.microsoft.com/office/drawing/2014/main" id="{D6442C7D-DD35-489A-EB25-B419937796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95400" y="2596711"/>
            <a:ext cx="2051927" cy="921628"/>
          </a:xfrm>
        </p:spPr>
      </p:pic>
      <p:pic>
        <p:nvPicPr>
          <p:cNvPr id="14" name="图片 13" descr="文本&#10;&#10;中度可信度描述已自动生成">
            <a:extLst>
              <a:ext uri="{FF2B5EF4-FFF2-40B4-BE49-F238E27FC236}">
                <a16:creationId xmlns:a16="http://schemas.microsoft.com/office/drawing/2014/main" id="{82B48BBC-C69F-E5CE-A7A7-2E1964B9BA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400" y="3962401"/>
            <a:ext cx="4102100" cy="1485900"/>
          </a:xfrm>
          <a:prstGeom prst="rect">
            <a:avLst/>
          </a:prstGeom>
        </p:spPr>
      </p:pic>
      <p:pic>
        <p:nvPicPr>
          <p:cNvPr id="16" name="图片 15" descr="文本, 日程表&#10;&#10;描述已自动生成">
            <a:extLst>
              <a:ext uri="{FF2B5EF4-FFF2-40B4-BE49-F238E27FC236}">
                <a16:creationId xmlns:a16="http://schemas.microsoft.com/office/drawing/2014/main" id="{33AD23A5-6715-4B2B-725C-C15AD51CF6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8424" y="2473853"/>
            <a:ext cx="5959922" cy="3519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673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DA6293-D89A-CC61-1022-926D7CFC6B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76" r="2" b="2"/>
          <a:stretch/>
        </p:blipFill>
        <p:spPr>
          <a:xfrm>
            <a:off x="-149" y="-5291"/>
            <a:ext cx="12192149" cy="686329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5775B5A-DC0F-4293-908F-8E08E9D69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Lyman Alpha Forest </a:t>
            </a:r>
            <a:br>
              <a:rPr kumimoji="1" lang="en-US" altLang="zh-CN" dirty="0">
                <a:solidFill>
                  <a:schemeClr val="bg1"/>
                </a:solidFill>
              </a:rPr>
            </a:br>
            <a:r>
              <a:rPr kumimoji="1" lang="en-US" altLang="zh-CN" dirty="0">
                <a:solidFill>
                  <a:schemeClr val="bg1"/>
                </a:solidFill>
              </a:rPr>
              <a:t>(</a:t>
            </a:r>
            <a:r>
              <a:rPr kumimoji="1" lang="en-US" altLang="zh-CN" dirty="0" err="1">
                <a:solidFill>
                  <a:schemeClr val="bg1"/>
                </a:solidFill>
              </a:rPr>
              <a:t>Bahcall</a:t>
            </a:r>
            <a:r>
              <a:rPr kumimoji="1" lang="en-US" altLang="zh-CN" dirty="0">
                <a:solidFill>
                  <a:schemeClr val="bg1"/>
                </a:solidFill>
              </a:rPr>
              <a:t> &amp; Salpeter )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9" name="图片 8" descr="日程表&#10;&#10;中度可信度描述已自动生成">
            <a:extLst>
              <a:ext uri="{FF2B5EF4-FFF2-40B4-BE49-F238E27FC236}">
                <a16:creationId xmlns:a16="http://schemas.microsoft.com/office/drawing/2014/main" id="{E9FC14D8-8EF6-9124-3001-AE31C63270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152650"/>
            <a:ext cx="9026963" cy="422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915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DA6293-D89A-CC61-1022-926D7CFC6BD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76" r="2" b="2"/>
          <a:stretch/>
        </p:blipFill>
        <p:spPr>
          <a:xfrm>
            <a:off x="-149" y="-5291"/>
            <a:ext cx="12192149" cy="686329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5775B5A-DC0F-4293-908F-8E08E9D69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35725"/>
            <a:ext cx="2194034" cy="4445876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Lyman Alpha Forest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5" name="dla_credited">
            <a:hlinkClick r:id="" action="ppaction://media"/>
            <a:extLst>
              <a:ext uri="{FF2B5EF4-FFF2-40B4-BE49-F238E27FC236}">
                <a16:creationId xmlns:a16="http://schemas.microsoft.com/office/drawing/2014/main" id="{DB3420F9-BFA2-BC09-6FD2-C2F77BBE5B4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24313" y="592763"/>
            <a:ext cx="7072287" cy="6060828"/>
          </a:xfrm>
        </p:spPr>
      </p:pic>
    </p:spTree>
    <p:extLst>
      <p:ext uri="{BB962C8B-B14F-4D97-AF65-F5344CB8AC3E}">
        <p14:creationId xmlns:p14="http://schemas.microsoft.com/office/powerpoint/2010/main" val="1628620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DA6293-D89A-CC61-1022-926D7CFC6B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76" r="2" b="2"/>
          <a:stretch/>
        </p:blipFill>
        <p:spPr>
          <a:xfrm>
            <a:off x="-149" y="-5291"/>
            <a:ext cx="12192149" cy="686329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5775B5A-DC0F-4293-908F-8E08E9D69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1.Redshift (distance &amp; scale)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12" name="图片 11" descr="图示&#10;&#10;描述已自动生成">
            <a:extLst>
              <a:ext uri="{FF2B5EF4-FFF2-40B4-BE49-F238E27FC236}">
                <a16:creationId xmlns:a16="http://schemas.microsoft.com/office/drawing/2014/main" id="{16232459-498E-84B4-6B19-9DFE45C86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3466" y="2720444"/>
            <a:ext cx="8934965" cy="3569761"/>
          </a:xfrm>
          <a:prstGeom prst="rect">
            <a:avLst/>
          </a:prstGeom>
        </p:spPr>
      </p:pic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0C61F665-F605-114A-417D-E79EB2734F2C}"/>
              </a:ext>
            </a:extLst>
          </p:cNvPr>
          <p:cNvCxnSpPr/>
          <p:nvPr/>
        </p:nvCxnSpPr>
        <p:spPr>
          <a:xfrm>
            <a:off x="8649730" y="4040659"/>
            <a:ext cx="432486" cy="0"/>
          </a:xfrm>
          <a:prstGeom prst="straightConnector1">
            <a:avLst/>
          </a:prstGeom>
          <a:ln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69F31AE8-9DB2-EA8F-A673-E5282056798C}"/>
              </a:ext>
            </a:extLst>
          </p:cNvPr>
          <p:cNvCxnSpPr/>
          <p:nvPr/>
        </p:nvCxnSpPr>
        <p:spPr>
          <a:xfrm>
            <a:off x="9082216" y="3694670"/>
            <a:ext cx="0" cy="259553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图片 19" descr="文本&#10;&#10;中度可信度描述已自动生成">
            <a:extLst>
              <a:ext uri="{FF2B5EF4-FFF2-40B4-BE49-F238E27FC236}">
                <a16:creationId xmlns:a16="http://schemas.microsoft.com/office/drawing/2014/main" id="{28F4DDE1-99BF-E2C1-5CEA-BD788F187B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714" y="3807318"/>
            <a:ext cx="1999794" cy="1133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470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DA6293-D89A-CC61-1022-926D7CFC6B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76" r="2" b="2"/>
          <a:stretch/>
        </p:blipFill>
        <p:spPr>
          <a:xfrm>
            <a:off x="-149" y="-5291"/>
            <a:ext cx="12192149" cy="686329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5775B5A-DC0F-4293-908F-8E08E9D69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2. Depth (density &amp; mass)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5" name="图片 4" descr="图形用户界面&#10;&#10;中度可信度描述已自动生成">
            <a:extLst>
              <a:ext uri="{FF2B5EF4-FFF2-40B4-BE49-F238E27FC236}">
                <a16:creationId xmlns:a16="http://schemas.microsoft.com/office/drawing/2014/main" id="{70D29379-0FC5-33FC-F983-0CBBB9D8C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3410" y="2348891"/>
            <a:ext cx="6385354" cy="3861144"/>
          </a:xfrm>
          <a:prstGeom prst="rect">
            <a:avLst/>
          </a:prstGeom>
        </p:spPr>
      </p:pic>
      <p:cxnSp>
        <p:nvCxnSpPr>
          <p:cNvPr id="7" name="直线箭头连接符 6">
            <a:extLst>
              <a:ext uri="{FF2B5EF4-FFF2-40B4-BE49-F238E27FC236}">
                <a16:creationId xmlns:a16="http://schemas.microsoft.com/office/drawing/2014/main" id="{BBC0B683-B809-E735-CAEB-142D8F09DB46}"/>
              </a:ext>
            </a:extLst>
          </p:cNvPr>
          <p:cNvCxnSpPr>
            <a:cxnSpLocks/>
          </p:cNvCxnSpPr>
          <p:nvPr/>
        </p:nvCxnSpPr>
        <p:spPr>
          <a:xfrm>
            <a:off x="8489092" y="3126258"/>
            <a:ext cx="0" cy="206357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10" name="图片 9" descr="文本&#10;&#10;中度可信度描述已自动生成">
            <a:extLst>
              <a:ext uri="{FF2B5EF4-FFF2-40B4-BE49-F238E27FC236}">
                <a16:creationId xmlns:a16="http://schemas.microsoft.com/office/drawing/2014/main" id="{1AE80A70-E820-27E7-C3C3-62CFF581A8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074" y="2383308"/>
            <a:ext cx="4102100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198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DA6293-D89A-CC61-1022-926D7CFC6B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76" r="2" b="2"/>
          <a:stretch/>
        </p:blipFill>
        <p:spPr>
          <a:xfrm>
            <a:off x="-149" y="-5291"/>
            <a:ext cx="12192149" cy="686329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5775B5A-DC0F-4293-908F-8E08E9D69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3. Width (temperature &amp; Energy)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5" name="图片 4" descr="图形用户界面&#10;&#10;中度可信度描述已自动生成">
            <a:extLst>
              <a:ext uri="{FF2B5EF4-FFF2-40B4-BE49-F238E27FC236}">
                <a16:creationId xmlns:a16="http://schemas.microsoft.com/office/drawing/2014/main" id="{70D29379-0FC5-33FC-F983-0CBBB9D8C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3410" y="2348891"/>
            <a:ext cx="6385354" cy="3861144"/>
          </a:xfrm>
          <a:prstGeom prst="rect">
            <a:avLst/>
          </a:prstGeom>
        </p:spPr>
      </p:pic>
      <p:cxnSp>
        <p:nvCxnSpPr>
          <p:cNvPr id="7" name="直线箭头连接符 6">
            <a:extLst>
              <a:ext uri="{FF2B5EF4-FFF2-40B4-BE49-F238E27FC236}">
                <a16:creationId xmlns:a16="http://schemas.microsoft.com/office/drawing/2014/main" id="{BBC0B683-B809-E735-CAEB-142D8F09DB46}"/>
              </a:ext>
            </a:extLst>
          </p:cNvPr>
          <p:cNvCxnSpPr>
            <a:cxnSpLocks/>
          </p:cNvCxnSpPr>
          <p:nvPr/>
        </p:nvCxnSpPr>
        <p:spPr>
          <a:xfrm>
            <a:off x="8377881" y="3429000"/>
            <a:ext cx="17299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8" name="图片 7" descr="手机屏幕截图&#10;&#10;中度可信度描述已自动生成">
            <a:extLst>
              <a:ext uri="{FF2B5EF4-FFF2-40B4-BE49-F238E27FC236}">
                <a16:creationId xmlns:a16="http://schemas.microsoft.com/office/drawing/2014/main" id="{BC0823BF-812E-2229-5967-DE2D4C8B90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400" y="2348891"/>
            <a:ext cx="3492034" cy="122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991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DA6293-D89A-CC61-1022-926D7CFC6B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76" r="2" b="2"/>
          <a:stretch/>
        </p:blipFill>
        <p:spPr>
          <a:xfrm>
            <a:off x="-149" y="-5291"/>
            <a:ext cx="12192149" cy="6863291"/>
          </a:xfrm>
          <a:prstGeom prst="rect">
            <a:avLst/>
          </a:prstGeom>
        </p:spPr>
      </p:pic>
      <p:pic>
        <p:nvPicPr>
          <p:cNvPr id="3" name="图片 2" descr="图示&#10;&#10;描述已自动生成">
            <a:extLst>
              <a:ext uri="{FF2B5EF4-FFF2-40B4-BE49-F238E27FC236}">
                <a16:creationId xmlns:a16="http://schemas.microsoft.com/office/drawing/2014/main" id="{3AC159B9-62D8-E92C-DEE7-D2A1ADF49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8442" y="2187017"/>
            <a:ext cx="8934965" cy="356976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5775B5A-DC0F-4293-908F-8E08E9D69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4. Neutral Fraction (Do quantum)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cxnSp>
        <p:nvCxnSpPr>
          <p:cNvPr id="7" name="直线箭头连接符 6">
            <a:extLst>
              <a:ext uri="{FF2B5EF4-FFF2-40B4-BE49-F238E27FC236}">
                <a16:creationId xmlns:a16="http://schemas.microsoft.com/office/drawing/2014/main" id="{BBC0B683-B809-E735-CAEB-142D8F09DB46}"/>
              </a:ext>
            </a:extLst>
          </p:cNvPr>
          <p:cNvCxnSpPr>
            <a:cxnSpLocks/>
          </p:cNvCxnSpPr>
          <p:nvPr/>
        </p:nvCxnSpPr>
        <p:spPr>
          <a:xfrm>
            <a:off x="6277232" y="3971897"/>
            <a:ext cx="0" cy="1267368"/>
          </a:xfrm>
          <a:prstGeom prst="straightConnector1">
            <a:avLst/>
          </a:prstGeom>
          <a:ln>
            <a:solidFill>
              <a:schemeClr val="bg2"/>
            </a:solidFill>
            <a:headEnd type="triangle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E1A0D2BC-83C8-A291-D5BE-8CE413BDB6AA}"/>
              </a:ext>
            </a:extLst>
          </p:cNvPr>
          <p:cNvCxnSpPr>
            <a:cxnSpLocks/>
          </p:cNvCxnSpPr>
          <p:nvPr/>
        </p:nvCxnSpPr>
        <p:spPr>
          <a:xfrm>
            <a:off x="7677664" y="4077730"/>
            <a:ext cx="0" cy="1161535"/>
          </a:xfrm>
          <a:prstGeom prst="straightConnector1">
            <a:avLst/>
          </a:prstGeom>
          <a:ln>
            <a:solidFill>
              <a:schemeClr val="bg2"/>
            </a:solidFill>
            <a:headEnd type="triangle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1202032"/>
      </p:ext>
    </p:extLst>
  </p:cSld>
  <p:clrMapOvr>
    <a:masterClrMapping/>
  </p:clrMapOvr>
</p:sld>
</file>

<file path=ppt/theme/theme1.xml><?xml version="1.0" encoding="utf-8"?>
<a:theme xmlns:a="http://schemas.openxmlformats.org/drawingml/2006/main" name="PoiseVTI">
  <a:themeElements>
    <a:clrScheme name="Blue">
      <a:dk1>
        <a:srgbClr val="000000"/>
      </a:dk1>
      <a:lt1>
        <a:srgbClr val="FFFFFF"/>
      </a:lt1>
      <a:dk2>
        <a:srgbClr val="153A63"/>
      </a:dk2>
      <a:lt2>
        <a:srgbClr val="DBEFF9"/>
      </a:lt2>
      <a:accent1>
        <a:srgbClr val="0F6FC6"/>
      </a:accent1>
      <a:accent2>
        <a:srgbClr val="009DD9"/>
      </a:accent2>
      <a:accent3>
        <a:srgbClr val="09B8C0"/>
      </a:accent3>
      <a:accent4>
        <a:srgbClr val="0EBC8C"/>
      </a:accent4>
      <a:accent5>
        <a:srgbClr val="71B959"/>
      </a:accent5>
      <a:accent6>
        <a:srgbClr val="96B042"/>
      </a:accent6>
      <a:hlink>
        <a:srgbClr val="C37400"/>
      </a:hlink>
      <a:folHlink>
        <a:srgbClr val="4F9085"/>
      </a:folHlink>
    </a:clrScheme>
    <a:fontScheme name="Goudy Univers">
      <a:majorFont>
        <a:latin typeface="Goudy Old Style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iseVTI" id="{9843863B-6720-4231-BFE7-E604B355382A}" vid="{6C5B2780-C73E-445D-98DA-9D2BCD7897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80</TotalTime>
  <Words>125</Words>
  <Application>Microsoft Macintosh PowerPoint</Application>
  <PresentationFormat>宽屏</PresentationFormat>
  <Paragraphs>20</Paragraphs>
  <Slides>13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Arial</vt:lpstr>
      <vt:lpstr>Goudy Old Style</vt:lpstr>
      <vt:lpstr>Univers Light</vt:lpstr>
      <vt:lpstr>PoiseVTI</vt:lpstr>
      <vt:lpstr>Lyman Alpha Forest as a Astronomical Multitool</vt:lpstr>
      <vt:lpstr>Lyman Alpha Forest</vt:lpstr>
      <vt:lpstr>Gunn &amp; Patterson Trough</vt:lpstr>
      <vt:lpstr>Lyman Alpha Forest  (Bahcall &amp; Salpeter )</vt:lpstr>
      <vt:lpstr>Lyman Alpha Forest</vt:lpstr>
      <vt:lpstr>1.Redshift (distance &amp; scale)</vt:lpstr>
      <vt:lpstr>2. Depth (density &amp; mass)</vt:lpstr>
      <vt:lpstr>3. Width (temperature &amp; Energy)</vt:lpstr>
      <vt:lpstr>4. Neutral Fraction (Do quantum)</vt:lpstr>
      <vt:lpstr>Intergalactic Medium Fun plots</vt:lpstr>
      <vt:lpstr>The big structure (CDM) (Cool done?)</vt:lpstr>
      <vt:lpstr>Nucelosynthesis (D/H)</vt:lpstr>
      <vt:lpstr>Ultra Light Dark Matter! (21cm forest)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Eric Cai</dc:creator>
  <cp:lastModifiedBy>Eric Cai</cp:lastModifiedBy>
  <cp:revision>3</cp:revision>
  <dcterms:created xsi:type="dcterms:W3CDTF">2024-03-29T21:45:35Z</dcterms:created>
  <dcterms:modified xsi:type="dcterms:W3CDTF">2024-03-29T23:05:57Z</dcterms:modified>
</cp:coreProperties>
</file>

<file path=docProps/thumbnail.jpeg>
</file>